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22" r:id="rId4"/>
    <p:sldId id="283" r:id="rId5"/>
    <p:sldId id="312" r:id="rId6"/>
    <p:sldId id="284" r:id="rId7"/>
    <p:sldId id="313" r:id="rId8"/>
    <p:sldId id="287" r:id="rId9"/>
    <p:sldId id="286" r:id="rId10"/>
    <p:sldId id="288" r:id="rId11"/>
    <p:sldId id="289" r:id="rId12"/>
    <p:sldId id="314" r:id="rId13"/>
    <p:sldId id="316" r:id="rId14"/>
    <p:sldId id="317" r:id="rId15"/>
    <p:sldId id="318" r:id="rId16"/>
    <p:sldId id="274" r:id="rId17"/>
    <p:sldId id="315" r:id="rId18"/>
    <p:sldId id="319" r:id="rId19"/>
    <p:sldId id="320" r:id="rId20"/>
    <p:sldId id="311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704" userDrawn="1">
          <p15:clr>
            <a:srgbClr val="A4A3A4"/>
          </p15:clr>
        </p15:guide>
        <p15:guide id="9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A"/>
    <a:srgbClr val="000000"/>
    <a:srgbClr val="D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5" autoAdjust="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84" y="62"/>
      </p:cViewPr>
      <p:guideLst>
        <p:guide orient="horz" pos="2160"/>
        <p:guide pos="302"/>
        <p:guide pos="7378"/>
        <p:guide orient="horz" pos="323"/>
        <p:guide orient="horz" pos="3748"/>
        <p:guide orient="horz" pos="867"/>
        <p:guide pos="3840"/>
        <p:guide pos="3704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58A0-9F8A-C14C-AB42-CE84FB228F45}" type="datetimeFigureOut">
              <a:rPr lang="x-none" smtClean="0"/>
              <a:pPr/>
              <a:t>24.1.2023.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11D8C-6F83-5241-A837-AF9B30DA98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68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11D8C-6F83-5241-A837-AF9B30DA98D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2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2882768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2882768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5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1916853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1916853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92" y="3777606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3578" y="3777606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1678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9464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231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017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064724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2" y="3317111"/>
            <a:ext cx="1123315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4000">
                <a:solidFill>
                  <a:schemeClr val="bg1"/>
                </a:solidFill>
              </a:defRPr>
            </a:lvl2pPr>
            <a:lvl3pPr marL="914400" indent="0" algn="ctr">
              <a:buNone/>
              <a:defRPr sz="4000">
                <a:solidFill>
                  <a:schemeClr val="bg1"/>
                </a:solidFill>
              </a:defRPr>
            </a:lvl3pPr>
            <a:lvl4pPr marL="1371600" indent="0" algn="ctr">
              <a:buNone/>
              <a:defRPr sz="4000">
                <a:solidFill>
                  <a:schemeClr val="bg1"/>
                </a:solidFill>
              </a:defRPr>
            </a:lvl4pPr>
            <a:lvl5pPr marL="1828800" indent="0" algn="ctr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764203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73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2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3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70600"/>
            <a:ext cx="12192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5" r:id="rId7"/>
    <p:sldLayoutId id="2147483657" r:id="rId8"/>
    <p:sldLayoutId id="2147483658" r:id="rId9"/>
    <p:sldLayoutId id="2147483659" r:id="rId10"/>
    <p:sldLayoutId id="214748364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587DD-04EB-8044-A962-F08A7F8D9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92" y="990600"/>
            <a:ext cx="9147192" cy="1624034"/>
          </a:xfrm>
        </p:spPr>
        <p:txBody>
          <a:bodyPr/>
          <a:lstStyle/>
          <a:p>
            <a:pPr algn="l"/>
            <a:r>
              <a:rPr lang="en-US" sz="5400" dirty="0">
                <a:latin typeface="Arial Black" pitchFamily="34" charset="0"/>
              </a:rPr>
              <a:t>EURO – </a:t>
            </a:r>
          </a:p>
          <a:p>
            <a:pPr algn="l"/>
            <a:r>
              <a:rPr lang="en-US" sz="5400" dirty="0">
                <a:latin typeface="Arial Black" pitchFamily="34" charset="0"/>
              </a:rPr>
              <a:t>NAŠ NOVI NOVAC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4D205-2F95-2F41-9CE4-CDE92B540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92" y="3242602"/>
            <a:ext cx="11233150" cy="1355189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Kratka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povijest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monete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Euro sign | Free SVG"/>
          <p:cNvPicPr>
            <a:picLocks noChangeAspect="1" noChangeArrowheads="1"/>
          </p:cNvPicPr>
          <p:nvPr/>
        </p:nvPicPr>
        <p:blipFill>
          <a:blip r:embed="rId2">
            <a:lum bright="73000" contrast="-6000"/>
          </a:blip>
          <a:srcRect/>
          <a:stretch>
            <a:fillRect/>
          </a:stretch>
        </p:blipFill>
        <p:spPr bwMode="auto">
          <a:xfrm rot="796750">
            <a:off x="7769416" y="495864"/>
            <a:ext cx="3724016" cy="3724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88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uro coins 2 euro coin Euro banknotes, 50 fen coins, payment, material, 1 Cent Euro Coin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753" y="2852928"/>
            <a:ext cx="1866973" cy="1877346"/>
          </a:xfrm>
          <a:prstGeom prst="rect">
            <a:avLst/>
          </a:prstGeom>
          <a:noFill/>
        </p:spPr>
      </p:pic>
      <p:pic>
        <p:nvPicPr>
          <p:cNvPr id="22530" name="Picture 2" descr="2 cent euro coin 1 cent euro coin Euro coins 1 euro coin, euro, medal, material, cash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7923" y="142804"/>
            <a:ext cx="1663114" cy="1663115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211016" y="973801"/>
            <a:ext cx="10853224" cy="4308872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Zajednička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pokazuje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nominalnu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u </a:t>
            </a:r>
          </a:p>
          <a:p>
            <a:pPr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pozadini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geografska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Korist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latinično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pismo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arapske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brojke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centa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prikazuju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geografsku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Europe s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2002.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10, 20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centa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cijelu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Europu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Zajedničke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dizajnirao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nozozemski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dizajner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Luc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Luycx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794" y="252532"/>
            <a:ext cx="11226779" cy="553998"/>
          </a:xfrm>
        </p:spPr>
        <p:txBody>
          <a:bodyPr/>
          <a:lstStyle/>
          <a:p>
            <a:r>
              <a:rPr lang="en-US" dirty="0"/>
              <a:t>KOVANICE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644669"/>
            <a:ext cx="10804270" cy="1169551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nacionalnu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odabrala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izdaje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kovanicu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Design of Croatian national side of one euro coin selected | Croatia W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264" y="1733961"/>
            <a:ext cx="6920077" cy="3999755"/>
          </a:xfrm>
          <a:prstGeom prst="rect">
            <a:avLst/>
          </a:prstGeom>
          <a:noFill/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89341" y="3260768"/>
            <a:ext cx="4302659" cy="2462213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ostalim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eurozone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Euro Coins"/>
          <p:cNvPicPr>
            <a:picLocks noChangeAspect="1" noChangeArrowheads="1"/>
          </p:cNvPicPr>
          <p:nvPr/>
        </p:nvPicPr>
        <p:blipFill>
          <a:blip r:embed="rId2"/>
          <a:srcRect t="48557"/>
          <a:stretch>
            <a:fillRect/>
          </a:stretch>
        </p:blipFill>
        <p:spPr bwMode="auto">
          <a:xfrm>
            <a:off x="5807073" y="419803"/>
            <a:ext cx="5905500" cy="5909247"/>
          </a:xfrm>
          <a:prstGeom prst="rect">
            <a:avLst/>
          </a:prstGeom>
          <a:noFill/>
        </p:spPr>
      </p:pic>
      <p:pic>
        <p:nvPicPr>
          <p:cNvPr id="51204" name="Picture 4" descr="Euro Coins"/>
          <p:cNvPicPr>
            <a:picLocks noChangeAspect="1" noChangeArrowheads="1"/>
          </p:cNvPicPr>
          <p:nvPr/>
        </p:nvPicPr>
        <p:blipFill>
          <a:blip r:embed="rId2"/>
          <a:srcRect b="51741"/>
          <a:stretch>
            <a:fillRect/>
          </a:stretch>
        </p:blipFill>
        <p:spPr bwMode="auto">
          <a:xfrm>
            <a:off x="219456" y="419803"/>
            <a:ext cx="5395779" cy="506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NOVČANICE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0375" y="973800"/>
            <a:ext cx="8156448" cy="4062651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dizajnirao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austrijski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Izdaju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apoenima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5, 10, 20, 50, 100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Apoen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izdaje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posvećena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određenom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umjetničkom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arhitekture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AutoShape 3" descr="File:Euro banknotes, Europa series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AutoShape 5" descr="File:Euro banknotes, Europa series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AutoShape 7" descr="Free picture: Euro banknotes, different paper money, c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1" name="Picture 9" descr="Euro banknotes, different paper money, c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428" y="196914"/>
            <a:ext cx="5009844" cy="375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835405"/>
            <a:ext cx="7582025" cy="4368192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Prednja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prozore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prolaze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simbolizirajući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otvorenosti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Europe,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stražnja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mostove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simboliziraju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izm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eđ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uniji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Spomenici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generički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dovoljno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slični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različitim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spomenicima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udovoljili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svima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 descr="https://i.pinimg.com/564x/9d/9f/d8/9d9fd88b4d2c6214304e8e0fc262be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1451" y="78343"/>
            <a:ext cx="4130549" cy="6034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rintable Euro Sign – Free Printable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469" y="1250800"/>
            <a:ext cx="5379859" cy="416177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19F59-020F-BB42-A8E7-CF90171BB2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94" y="419803"/>
            <a:ext cx="11226779" cy="830997"/>
          </a:xfrm>
        </p:spPr>
        <p:txBody>
          <a:bodyPr/>
          <a:lstStyle/>
          <a:p>
            <a:r>
              <a:rPr lang="en-US" dirty="0"/>
              <a:t>JESTE LI ZNALI? </a:t>
            </a:r>
            <a:r>
              <a:rPr lang="en-US" sz="6000" i="1" dirty="0"/>
              <a:t>EURO-ČINJENICE…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3957-D466-E049-8B42-6AA6B87C9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94" y="1250800"/>
            <a:ext cx="8090682" cy="3939540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Inspiracija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simbol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došla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grčkog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epsilon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podsjetnik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kolijevku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civilizacije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prvog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riječi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paralelne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označuju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stabilnost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kombiniranih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opticaju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4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9335" y="913080"/>
            <a:ext cx="9871582" cy="3877985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uvođenju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opticaju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našlo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milijardi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milijarde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zamjena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zamjena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gotovinskog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povijesti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Euro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printa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mjesta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diljem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pamučnih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vlakana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nastaju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nus-produkt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tekstilne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industrije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888" y="750293"/>
            <a:ext cx="3329766" cy="24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extrusionH="76200" contourW="63500" prstMaterial="plastic">
            <a:extrusionClr>
              <a:schemeClr val="accent1"/>
            </a:extrusionClr>
            <a:contourClr>
              <a:schemeClr val="bg2">
                <a:lumMod val="90000"/>
              </a:schemeClr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1682" y="402336"/>
            <a:ext cx="5400675" cy="2154436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plaćati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Karibima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Azorima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Kanarskim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otocima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Maderi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sjevernim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dijelovima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Afrike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Gvajani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Južnoj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08321" y="402336"/>
            <a:ext cx="6297167" cy="5047536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Euro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krivotvorena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valuta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zaštićena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hologramima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žigovima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mikroprintom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izrađene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sigurnosnim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obodima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nordijskog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zlata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legure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bakra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aluminija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zlata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teško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Iran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političkih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razloga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imovinu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pretvorio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euro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bio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neovisniji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američkom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dolaru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25" y="2987659"/>
            <a:ext cx="34223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čaj - Partner ban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78" y="404749"/>
            <a:ext cx="2725881" cy="9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blica za brzu konverziju kuna u euro i obrnuto | EURO H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888" y="0"/>
            <a:ext cx="7936992" cy="596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872" y="256032"/>
            <a:ext cx="5065776" cy="55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704AC-CBA6-FF34-D0BF-C454BFA7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6" t="20103" r="65670" b="10894"/>
          <a:stretch/>
        </p:blipFill>
        <p:spPr>
          <a:xfrm>
            <a:off x="2366127" y="0"/>
            <a:ext cx="7211505" cy="58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06-1957-58 European Community map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912" y="-339365"/>
            <a:ext cx="2889503" cy="23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34E47-8DC6-4B43-995F-C0B6D9BB1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42" y="129234"/>
            <a:ext cx="10560158" cy="7078861"/>
          </a:xfrm>
        </p:spPr>
        <p:txBody>
          <a:bodyPr/>
          <a:lstStyle/>
          <a:p>
            <a:pPr marL="457200" lvl="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KRONOLOGIJA NASTANKA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EUROPSKE UNIJE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osniva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Nizozemske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Luksemburga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1950.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franc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ministar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vanjskih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poslova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Robert Shuman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predlaže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ujedinjenje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francuske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njemačke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ugljena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čelika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vlast,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konačnici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dovesti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stvaranja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(9.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svibnja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Dan Europe)</a:t>
            </a:r>
          </a:p>
          <a:p>
            <a:pPr marL="457200" lvl="0" indent="-45720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1952.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osnovana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ugljen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čelik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(EZUČ);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potpisnice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Francuska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Njemačka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Italija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Belgija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Nizozemska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Luksemburg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osnovane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EEZ,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atomsku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EURATOM;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uspostavljaju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94" y="419803"/>
            <a:ext cx="6009274" cy="5970865"/>
          </a:xfrm>
        </p:spPr>
        <p:txBody>
          <a:bodyPr/>
          <a:lstStyle/>
          <a:p>
            <a:pPr marL="457200" lvl="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1967.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ekonomske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EZUČ, EEZ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EURATOM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objedinjuju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EZ </a:t>
            </a:r>
          </a:p>
          <a:p>
            <a:pPr marL="457200" lvl="0" indent="-4572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1968 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ukidaju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1973. – EZ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uspostavlja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zajednička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ekonomska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socijalna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okoliša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EC09-1973 European Community map enlargement.svg"/>
          <p:cNvPicPr>
            <a:picLocks noGrp="1"/>
          </p:cNvPicPr>
          <p:nvPr>
            <p:ph type="pic" sz="quarter" idx="12"/>
          </p:nvPr>
        </p:nvPicPr>
        <p:blipFill>
          <a:blip r:embed="rId2"/>
          <a:srcRect l="10593" r="105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 Osnovne informacije o Europskoj uniji - Institut za razvoj i međunarodne  odnose"/>
          <p:cNvPicPr/>
          <p:nvPr/>
        </p:nvPicPr>
        <p:blipFill>
          <a:blip r:embed="rId2"/>
          <a:srcRect t="16218"/>
          <a:stretch>
            <a:fillRect/>
          </a:stretch>
        </p:blipFill>
        <p:spPr bwMode="auto">
          <a:xfrm>
            <a:off x="8894445" y="1609343"/>
            <a:ext cx="3029331" cy="20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479426" y="365760"/>
            <a:ext cx="10219054" cy="4739759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1981.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Grčka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1985.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potpisuje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Schengenski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sporazum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ukidanju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graničnih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EZ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1986. – EZ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priključuju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Španjolska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Portugal</a:t>
            </a:r>
          </a:p>
          <a:p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1993.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stvara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jedinstveno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utemeljuje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zajedničkom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vanjskom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sigurnosnom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užom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pravosudnom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suradnjom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ekonomskom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monetarnom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jedinstvenošću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429226"/>
            <a:ext cx="5400675" cy="4062651"/>
          </a:xfrm>
        </p:spPr>
        <p:txBody>
          <a:bodyPr/>
          <a:lstStyle/>
          <a:p>
            <a:endParaRPr lang="en-US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1995.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proširenje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Austrija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Švedska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službeno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usvojen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1999.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svjetskom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financijskom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prihvaćena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EU15-1995 European Union map enlargement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4026" y="1068828"/>
            <a:ext cx="5408547" cy="4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U25-2004 European Union map enlargement.svg"/>
          <p:cNvPicPr>
            <a:picLocks noGrp="1"/>
          </p:cNvPicPr>
          <p:nvPr>
            <p:ph type="pic" sz="quarter" idx="12"/>
          </p:nvPr>
        </p:nvPicPr>
        <p:blipFill>
          <a:blip r:embed="rId2"/>
          <a:srcRect l="10593" r="10593"/>
          <a:stretch>
            <a:fillRect/>
          </a:stretch>
        </p:blipFill>
        <p:spPr bwMode="auto">
          <a:xfrm>
            <a:off x="9975093" y="365761"/>
            <a:ext cx="1943100" cy="18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485794" y="973801"/>
            <a:ext cx="5924282" cy="923330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459478" y="497736"/>
            <a:ext cx="10129445" cy="4739759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2002.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puštene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opticaj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Britaniju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Švedsku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Dansku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2004. – u EU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Cipar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Češka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Estonija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Latvija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Mađarska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Malta,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Poljska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Slovačka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Slovenija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2007. – u EU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Bugarska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Rumunjska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2013.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postaje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punopravna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2020 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napušta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 (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EU27-2007 European Union map enlargement.sv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5093" y="2573787"/>
            <a:ext cx="1943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U28-2013 European Union map enlargement.sv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9388" y="4368546"/>
            <a:ext cx="1988805" cy="1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f/f3/Map-Europe-Outermost-regions-fr.png"/>
          <p:cNvPicPr>
            <a:picLocks noChangeAspect="1" noChangeArrowheads="1"/>
          </p:cNvPicPr>
          <p:nvPr/>
        </p:nvPicPr>
        <p:blipFill>
          <a:blip r:embed="rId2">
            <a:lum bright="12000" contrast="11000"/>
          </a:blip>
          <a:srcRect/>
          <a:stretch>
            <a:fillRect/>
          </a:stretch>
        </p:blipFill>
        <p:spPr bwMode="auto">
          <a:xfrm>
            <a:off x="4425696" y="419803"/>
            <a:ext cx="7286877" cy="4256180"/>
          </a:xfrm>
          <a:prstGeom prst="rect">
            <a:avLst/>
          </a:prstGeom>
          <a:noFill/>
        </p:spPr>
      </p:pic>
      <p:sp>
        <p:nvSpPr>
          <p:cNvPr id="3" name="Rezervirano mjesto tekst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EURO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479426" y="973801"/>
            <a:ext cx="5400675" cy="6894195"/>
          </a:xfrm>
        </p:spPr>
        <p:txBody>
          <a:bodyPr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Službena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EU: 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Andori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Monaku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San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Marinu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Vatikanu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britanskim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prekomorskim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teritorijima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Akrotiri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Dhekeliji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Crnoj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Gori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Kosovu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uvele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jednostrano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dogovora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 EU.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uro je drugi dan zaredom pao u odnosu na dolar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009" y="3056799"/>
            <a:ext cx="5298503" cy="2978400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0" y="1104899"/>
            <a:ext cx="5880101" cy="615553"/>
          </a:xfrm>
        </p:spPr>
        <p:txBody>
          <a:bodyPr/>
          <a:lstStyle/>
          <a:p>
            <a:r>
              <a:rPr lang="hr-HR" dirty="0"/>
              <a:t>	</a:t>
            </a:r>
          </a:p>
          <a:p>
            <a:endParaRPr lang="hr-HR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85794" y="457200"/>
            <a:ext cx="85301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trguje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deviznom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američkog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dolara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rezervna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najprodavanija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američkog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80" name="AutoShape 4" descr="EURUSD je najpopularniji Forex valutni par. Doznajte zašto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EURUSD je najpopularniji Forex valutni par. Doznajte zašto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812</Words>
  <Application>Microsoft Office PowerPoint</Application>
  <PresentationFormat>Widescreen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Black</vt:lpstr>
      <vt:lpstr>Arial</vt:lpstr>
      <vt:lpstr>Calibri</vt:lpstr>
      <vt:lpstr>1</vt:lpstr>
      <vt:lpstr>uvod i kraj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Suzana Šijan</cp:lastModifiedBy>
  <cp:revision>88</cp:revision>
  <dcterms:created xsi:type="dcterms:W3CDTF">2020-12-21T07:38:07Z</dcterms:created>
  <dcterms:modified xsi:type="dcterms:W3CDTF">2023-01-24T09:29:01Z</dcterms:modified>
</cp:coreProperties>
</file>